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60" r:id="rId6"/>
    <p:sldId id="263" r:id="rId7"/>
    <p:sldId id="264" r:id="rId8"/>
    <p:sldId id="265" r:id="rId9"/>
    <p:sldId id="261" r:id="rId10"/>
    <p:sldId id="262" r:id="rId11"/>
    <p:sldId id="275" r:id="rId12"/>
    <p:sldId id="276" r:id="rId13"/>
    <p:sldId id="266" r:id="rId14"/>
    <p:sldId id="267" r:id="rId15"/>
    <p:sldId id="282" r:id="rId16"/>
    <p:sldId id="283" r:id="rId17"/>
    <p:sldId id="268" r:id="rId18"/>
    <p:sldId id="285" r:id="rId19"/>
    <p:sldId id="292" r:id="rId20"/>
    <p:sldId id="287" r:id="rId21"/>
    <p:sldId id="288" r:id="rId22"/>
    <p:sldId id="289" r:id="rId23"/>
    <p:sldId id="284" r:id="rId24"/>
    <p:sldId id="269" r:id="rId25"/>
    <p:sldId id="291" r:id="rId26"/>
    <p:sldId id="286" r:id="rId27"/>
    <p:sldId id="277" r:id="rId28"/>
    <p:sldId id="278" r:id="rId29"/>
    <p:sldId id="272" r:id="rId30"/>
    <p:sldId id="293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17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49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7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57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0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01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91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8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64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10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16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52725-C4CF-4CF3-8606-A482AEC2F8A5}" type="datetimeFigureOut">
              <a:rPr lang="cs-CZ" smtClean="0"/>
              <a:t>15.2.2013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8FF7-5ECA-49FB-BF65-D09A5865A6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3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 smtClean="0"/>
              <a:t>Případ č. 463</a:t>
            </a:r>
            <a:endParaRPr lang="cs-CZ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4400" dirty="0" smtClean="0"/>
              <a:t>Markéta Nová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7454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3" r="30429"/>
          <a:stretch/>
        </p:blipFill>
        <p:spPr>
          <a:xfrm>
            <a:off x="10264" y="332656"/>
            <a:ext cx="9153973" cy="616530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092280" y="764704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CD 34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42382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10143" r="17642" b="11857"/>
          <a:stretch/>
        </p:blipFill>
        <p:spPr>
          <a:xfrm>
            <a:off x="539552" y="27525"/>
            <a:ext cx="7956376" cy="68304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88224" y="548680"/>
            <a:ext cx="15121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CD 20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32251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9600" b="1" dirty="0" smtClean="0"/>
              <a:t>?</a:t>
            </a:r>
            <a:endParaRPr lang="cs-CZ" sz="9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3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/>
          <a:lstStyle/>
          <a:p>
            <a:r>
              <a:rPr lang="cs-CZ" dirty="0" smtClean="0"/>
              <a:t>diagnóza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s-CZ" dirty="0" smtClean="0"/>
              <a:t>             </a:t>
            </a:r>
            <a:r>
              <a:rPr lang="cs-CZ" sz="4800" b="1" dirty="0" err="1" smtClean="0"/>
              <a:t>Castlemanova</a:t>
            </a:r>
            <a:r>
              <a:rPr lang="cs-CZ" sz="4800" b="1" dirty="0" smtClean="0"/>
              <a:t> choroba</a:t>
            </a:r>
          </a:p>
          <a:p>
            <a:pPr marL="0" indent="0">
              <a:buNone/>
            </a:pPr>
            <a:r>
              <a:rPr lang="cs-CZ" sz="4800" b="1" dirty="0" smtClean="0"/>
              <a:t>           - </a:t>
            </a:r>
            <a:r>
              <a:rPr lang="cs-CZ" sz="4000" b="1" dirty="0"/>
              <a:t>h</a:t>
            </a:r>
            <a:r>
              <a:rPr lang="cs-CZ" sz="4000" b="1" dirty="0" smtClean="0"/>
              <a:t>yalinně vaskulární typ</a:t>
            </a:r>
            <a:br>
              <a:rPr lang="cs-CZ" sz="4000" b="1" dirty="0" smtClean="0"/>
            </a:br>
            <a:r>
              <a:rPr lang="cs-CZ" sz="4000" b="1" dirty="0" smtClean="0"/>
              <a:t>	     - </a:t>
            </a:r>
            <a:r>
              <a:rPr lang="cs-CZ" sz="4000" b="1" dirty="0" err="1" smtClean="0"/>
              <a:t>angiofolikulární</a:t>
            </a:r>
            <a:r>
              <a:rPr lang="cs-CZ" sz="4000" b="1" dirty="0" smtClean="0"/>
              <a:t> hyperplazie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5098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Castlemanova</a:t>
            </a:r>
            <a:r>
              <a:rPr lang="cs-CZ" dirty="0" smtClean="0"/>
              <a:t> choroba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elmi vzácná</a:t>
            </a:r>
          </a:p>
          <a:p>
            <a:r>
              <a:rPr lang="cs-CZ" dirty="0"/>
              <a:t>1956 </a:t>
            </a:r>
            <a:r>
              <a:rPr lang="cs-CZ" dirty="0" smtClean="0"/>
              <a:t>Benjamin </a:t>
            </a:r>
            <a:r>
              <a:rPr lang="cs-CZ" dirty="0" err="1"/>
              <a:t>Castleman</a:t>
            </a:r>
            <a:r>
              <a:rPr lang="cs-CZ" dirty="0"/>
              <a:t> </a:t>
            </a:r>
          </a:p>
          <a:p>
            <a:r>
              <a:rPr lang="cs-CZ" dirty="0"/>
              <a:t>s</a:t>
            </a:r>
            <a:r>
              <a:rPr lang="cs-CZ" dirty="0" smtClean="0"/>
              <a:t>ynonyma: </a:t>
            </a:r>
            <a:r>
              <a:rPr lang="cs-CZ" dirty="0" err="1" smtClean="0"/>
              <a:t>benign</a:t>
            </a:r>
            <a:r>
              <a:rPr lang="cs-CZ" dirty="0" smtClean="0"/>
              <a:t> </a:t>
            </a:r>
            <a:r>
              <a:rPr lang="cs-CZ" dirty="0" err="1" smtClean="0"/>
              <a:t>giant</a:t>
            </a:r>
            <a:r>
              <a:rPr lang="cs-CZ" dirty="0" smtClean="0"/>
              <a:t> </a:t>
            </a:r>
            <a:r>
              <a:rPr lang="cs-CZ" dirty="0" err="1" smtClean="0"/>
              <a:t>lymphoma</a:t>
            </a:r>
            <a:endParaRPr lang="cs-CZ" dirty="0" smtClean="0"/>
          </a:p>
          <a:p>
            <a:r>
              <a:rPr lang="cs-CZ" dirty="0"/>
              <a:t>s</a:t>
            </a:r>
            <a:r>
              <a:rPr lang="cs-CZ" dirty="0" smtClean="0"/>
              <a:t>pektrum lézí s variabilním vzhledem, chováním i prognózou </a:t>
            </a:r>
          </a:p>
          <a:p>
            <a:r>
              <a:rPr lang="cs-CZ" dirty="0"/>
              <a:t>l</a:t>
            </a:r>
            <a:r>
              <a:rPr lang="cs-CZ" dirty="0" smtClean="0"/>
              <a:t>okalizované x systémové</a:t>
            </a:r>
          </a:p>
          <a:p>
            <a:r>
              <a:rPr lang="cs-CZ" dirty="0"/>
              <a:t>h</a:t>
            </a:r>
            <a:r>
              <a:rPr lang="cs-CZ" dirty="0" smtClean="0"/>
              <a:t>yalinně vaskulární x </a:t>
            </a:r>
            <a:r>
              <a:rPr lang="cs-CZ" dirty="0" err="1" smtClean="0"/>
              <a:t>plazmocelulární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364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Castlemanova</a:t>
            </a:r>
            <a:r>
              <a:rPr lang="cs-CZ" dirty="0" smtClean="0"/>
              <a:t> choroba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etiopatogeneza</a:t>
            </a:r>
            <a:r>
              <a:rPr lang="cs-CZ" dirty="0"/>
              <a:t>: porucha </a:t>
            </a:r>
            <a:r>
              <a:rPr lang="cs-CZ" dirty="0" err="1"/>
              <a:t>imunomodulace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- vliv virů HSV, HIV, HHV-8</a:t>
            </a:r>
            <a:br>
              <a:rPr lang="cs-CZ" dirty="0"/>
            </a:br>
            <a:r>
              <a:rPr lang="cs-CZ" dirty="0"/>
              <a:t>	- neznámý antigenní stimul</a:t>
            </a:r>
            <a:br>
              <a:rPr lang="cs-CZ" dirty="0"/>
            </a:br>
            <a:r>
              <a:rPr lang="cs-CZ" dirty="0"/>
              <a:t>	      </a:t>
            </a:r>
            <a:r>
              <a:rPr lang="cs-CZ" i="1" dirty="0"/>
              <a:t>množení B lymfocytů s nadprodukcí IL-6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 err="1" smtClean="0"/>
              <a:t>IL-6</a:t>
            </a:r>
            <a:r>
              <a:rPr lang="cs-CZ" dirty="0" smtClean="0"/>
              <a:t>: hematopoetický, </a:t>
            </a:r>
            <a:r>
              <a:rPr lang="cs-CZ" dirty="0"/>
              <a:t>angiogenní </a:t>
            </a:r>
            <a:r>
              <a:rPr lang="cs-CZ" dirty="0" smtClean="0"/>
              <a:t>(VEGF), pyrogenní efekt, zvyšuje produkci reaktantů akutní zánětlivé odpovědi, B-</a:t>
            </a:r>
            <a:r>
              <a:rPr lang="cs-CZ" dirty="0" err="1" smtClean="0"/>
              <a:t>ly</a:t>
            </a:r>
            <a:r>
              <a:rPr lang="cs-CZ" dirty="0" smtClean="0"/>
              <a:t> růstový faktor, maturace B-</a:t>
            </a:r>
            <a:r>
              <a:rPr lang="cs-CZ" dirty="0" err="1" smtClean="0"/>
              <a:t>ly</a:t>
            </a:r>
            <a:r>
              <a:rPr lang="cs-CZ" dirty="0" smtClean="0"/>
              <a:t> do plazmatických buněk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66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Castlemanova</a:t>
            </a:r>
            <a:r>
              <a:rPr lang="cs-CZ" dirty="0" smtClean="0"/>
              <a:t> choroba</a:t>
            </a:r>
            <a:br>
              <a:rPr lang="cs-CZ" dirty="0" smtClean="0"/>
            </a:br>
            <a:r>
              <a:rPr lang="cs-CZ" dirty="0" smtClean="0"/>
              <a:t>- klinické </a:t>
            </a:r>
            <a:r>
              <a:rPr lang="cs-CZ" dirty="0"/>
              <a:t>projevy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lokální</a:t>
            </a:r>
            <a:r>
              <a:rPr lang="cs-CZ" dirty="0" smtClean="0"/>
              <a:t> x </a:t>
            </a:r>
            <a:r>
              <a:rPr lang="cs-CZ" b="1" dirty="0" smtClean="0"/>
              <a:t>systémové</a:t>
            </a:r>
          </a:p>
          <a:p>
            <a:pPr>
              <a:buFontTx/>
              <a:buChar char="-"/>
            </a:pPr>
            <a:r>
              <a:rPr lang="cs-CZ" dirty="0" smtClean="0"/>
              <a:t>B příznaky – </a:t>
            </a:r>
            <a:r>
              <a:rPr lang="cs-CZ" sz="2400" dirty="0"/>
              <a:t>teploty, hubnutí, pocení, únava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ymfadenopatie, </a:t>
            </a:r>
            <a:r>
              <a:rPr lang="cs-CZ" dirty="0" err="1" smtClean="0"/>
              <a:t>hepatosplenomegalie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řeňová </a:t>
            </a:r>
            <a:r>
              <a:rPr lang="cs-CZ" dirty="0" err="1" smtClean="0"/>
              <a:t>plazmocytóza</a:t>
            </a:r>
            <a:r>
              <a:rPr lang="cs-CZ" dirty="0" smtClean="0"/>
              <a:t>, </a:t>
            </a:r>
            <a:r>
              <a:rPr lang="cs-CZ" dirty="0" err="1" smtClean="0"/>
              <a:t>paraprotein</a:t>
            </a:r>
            <a:r>
              <a:rPr lang="cs-CZ" dirty="0" smtClean="0"/>
              <a:t> </a:t>
            </a:r>
            <a:r>
              <a:rPr lang="cs-CZ" dirty="0" err="1" smtClean="0"/>
              <a:t>IgM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nemie, trombocytopenie</a:t>
            </a:r>
          </a:p>
          <a:p>
            <a:pPr>
              <a:buFontTx/>
              <a:buChar char="-"/>
            </a:pPr>
            <a:r>
              <a:rPr lang="cs-CZ" dirty="0" smtClean="0"/>
              <a:t>systémový zánět, infekce, sepse</a:t>
            </a:r>
          </a:p>
          <a:p>
            <a:pPr>
              <a:buFontTx/>
              <a:buChar char="-"/>
            </a:pPr>
            <a:r>
              <a:rPr lang="cs-CZ" dirty="0" smtClean="0"/>
              <a:t>POEMS – </a:t>
            </a:r>
            <a:r>
              <a:rPr lang="cs-CZ" sz="2400" dirty="0" err="1" smtClean="0"/>
              <a:t>polyneuropatie</a:t>
            </a:r>
            <a:r>
              <a:rPr lang="cs-CZ" sz="2400" dirty="0" smtClean="0"/>
              <a:t>, </a:t>
            </a:r>
            <a:r>
              <a:rPr lang="cs-CZ" sz="2400" dirty="0" err="1" smtClean="0"/>
              <a:t>organomegalie</a:t>
            </a:r>
            <a:r>
              <a:rPr lang="cs-CZ" sz="2400" dirty="0" smtClean="0"/>
              <a:t>, endokrinopatie</a:t>
            </a:r>
            <a:r>
              <a:rPr lang="cs-CZ" sz="2400" dirty="0" smtClean="0"/>
              <a:t>,</a:t>
            </a:r>
            <a:br>
              <a:rPr lang="cs-CZ" sz="2400" dirty="0" smtClean="0"/>
            </a:br>
            <a:r>
              <a:rPr lang="cs-CZ" sz="2400" dirty="0" smtClean="0"/>
              <a:t> </a:t>
            </a:r>
            <a:r>
              <a:rPr lang="cs-CZ" sz="2400" dirty="0" smtClean="0"/>
              <a:t>M protein, skin </a:t>
            </a:r>
          </a:p>
          <a:p>
            <a:pPr>
              <a:buFontTx/>
              <a:buChar char="-"/>
            </a:pPr>
            <a:r>
              <a:rPr lang="cs-CZ" dirty="0" smtClean="0"/>
              <a:t>přidružené </a:t>
            </a:r>
            <a:r>
              <a:rPr lang="cs-CZ" dirty="0"/>
              <a:t>malignity</a:t>
            </a:r>
            <a:r>
              <a:rPr lang="cs-CZ" sz="2400" dirty="0" smtClean="0"/>
              <a:t>: </a:t>
            </a:r>
            <a:r>
              <a:rPr lang="cs-CZ" sz="2400" dirty="0" err="1" smtClean="0"/>
              <a:t>Kaposi</a:t>
            </a:r>
            <a:r>
              <a:rPr lang="cs-CZ" sz="2400" dirty="0" smtClean="0"/>
              <a:t> sarkom, </a:t>
            </a:r>
            <a:r>
              <a:rPr lang="cs-CZ" sz="2400" smtClean="0"/>
              <a:t>lymfomy</a:t>
            </a:r>
            <a:r>
              <a:rPr lang="cs-CZ" sz="2400" smtClean="0"/>
              <a:t>,</a:t>
            </a:r>
            <a:br>
              <a:rPr lang="cs-CZ" sz="2400" smtClean="0"/>
            </a:br>
            <a:r>
              <a:rPr lang="cs-CZ" sz="2400" smtClean="0"/>
              <a:t> </a:t>
            </a:r>
            <a:r>
              <a:rPr lang="cs-CZ" sz="2400" smtClean="0"/>
              <a:t>sarkom </a:t>
            </a:r>
            <a:r>
              <a:rPr lang="cs-CZ" sz="2400" smtClean="0"/>
              <a:t>z </a:t>
            </a:r>
            <a:r>
              <a:rPr lang="cs-CZ" sz="2400" dirty="0" smtClean="0"/>
              <a:t>dendritických buněk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226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hyalinně vaskulární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3</a:t>
            </a:r>
            <a:r>
              <a:rPr lang="cs-CZ" dirty="0" smtClean="0"/>
              <a:t>. dekáda, 1:1 (M:Ž)</a:t>
            </a:r>
          </a:p>
          <a:p>
            <a:r>
              <a:rPr lang="cs-CZ" dirty="0"/>
              <a:t>a</a:t>
            </a:r>
            <a:r>
              <a:rPr lang="cs-CZ" dirty="0" smtClean="0"/>
              <a:t>ž 90%</a:t>
            </a:r>
          </a:p>
          <a:p>
            <a:r>
              <a:rPr lang="cs-CZ" dirty="0"/>
              <a:t>v</a:t>
            </a:r>
            <a:r>
              <a:rPr lang="cs-CZ" dirty="0" smtClean="0"/>
              <a:t>elikost 7 cm</a:t>
            </a:r>
          </a:p>
          <a:p>
            <a:r>
              <a:rPr lang="cs-CZ" dirty="0" smtClean="0"/>
              <a:t>nodální </a:t>
            </a:r>
            <a:r>
              <a:rPr lang="cs-CZ" dirty="0"/>
              <a:t>x </a:t>
            </a:r>
            <a:r>
              <a:rPr lang="cs-CZ" dirty="0" err="1" smtClean="0"/>
              <a:t>extranodální</a:t>
            </a:r>
            <a:r>
              <a:rPr lang="cs-CZ" dirty="0" smtClean="0"/>
              <a:t> </a:t>
            </a:r>
            <a:r>
              <a:rPr lang="cs-CZ" sz="2300" dirty="0" smtClean="0"/>
              <a:t>(pleura, kosterní svalovina)</a:t>
            </a:r>
            <a:br>
              <a:rPr lang="cs-CZ" sz="2300" dirty="0" smtClean="0"/>
            </a:br>
            <a:r>
              <a:rPr lang="cs-CZ" sz="2300" dirty="0" smtClean="0"/>
              <a:t>	</a:t>
            </a:r>
            <a:r>
              <a:rPr lang="cs-CZ" sz="2800" dirty="0" smtClean="0"/>
              <a:t>- mediastinum, krk, dutina břišní</a:t>
            </a:r>
          </a:p>
          <a:p>
            <a:r>
              <a:rPr lang="cs-CZ" dirty="0"/>
              <a:t>lokalizované, vzácně </a:t>
            </a:r>
            <a:r>
              <a:rPr lang="cs-CZ" dirty="0" smtClean="0"/>
              <a:t>systémové</a:t>
            </a:r>
          </a:p>
          <a:p>
            <a:r>
              <a:rPr lang="cs-CZ" dirty="0"/>
              <a:t>e</a:t>
            </a:r>
            <a:r>
              <a:rPr lang="cs-CZ" dirty="0" smtClean="0"/>
              <a:t>xcelentní prognóza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.: chirurgická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711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hyalinně vaskulární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h</a:t>
            </a:r>
            <a:r>
              <a:rPr lang="cs-CZ" b="1" dirty="0" smtClean="0"/>
              <a:t>istologie</a:t>
            </a:r>
            <a:r>
              <a:rPr lang="cs-CZ" dirty="0" smtClean="0"/>
              <a:t>:</a:t>
            </a:r>
          </a:p>
          <a:p>
            <a:pPr>
              <a:buFontTx/>
              <a:buChar char="-"/>
            </a:pPr>
            <a:r>
              <a:rPr lang="cs-CZ" dirty="0" smtClean="0"/>
              <a:t>změny v rámci folikulů i </a:t>
            </a:r>
            <a:r>
              <a:rPr lang="cs-CZ" dirty="0" err="1" smtClean="0"/>
              <a:t>interfolikulárně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množení folikulů, vícečetná ZC</a:t>
            </a:r>
          </a:p>
          <a:p>
            <a:pPr>
              <a:buFontTx/>
              <a:buChar char="-"/>
            </a:pPr>
            <a:r>
              <a:rPr lang="cs-CZ" dirty="0" smtClean="0"/>
              <a:t>ZC:  zmnožení dendritických buněk (dysplazie), </a:t>
            </a:r>
            <a:r>
              <a:rPr lang="cs-CZ" dirty="0" err="1" smtClean="0"/>
              <a:t>hyalinizace</a:t>
            </a:r>
            <a:r>
              <a:rPr lang="cs-CZ" dirty="0" smtClean="0"/>
              <a:t>, atrofie</a:t>
            </a:r>
          </a:p>
          <a:p>
            <a:pPr>
              <a:buFontTx/>
              <a:buChar char="-"/>
            </a:pPr>
            <a:r>
              <a:rPr lang="cs-CZ" dirty="0" smtClean="0"/>
              <a:t>hyperplazie pláště</a:t>
            </a:r>
          </a:p>
          <a:p>
            <a:pPr>
              <a:buFontTx/>
              <a:buChar char="-"/>
            </a:pPr>
            <a:r>
              <a:rPr lang="cs-CZ" dirty="0" smtClean="0"/>
              <a:t>radiálně </a:t>
            </a:r>
            <a:r>
              <a:rPr lang="cs-CZ" dirty="0"/>
              <a:t>penetrující vaskulární </a:t>
            </a:r>
            <a:r>
              <a:rPr lang="cs-CZ" dirty="0" smtClean="0"/>
              <a:t>proliferace HEV, </a:t>
            </a:r>
            <a:r>
              <a:rPr lang="cs-CZ" dirty="0"/>
              <a:t>„</a:t>
            </a:r>
            <a:r>
              <a:rPr lang="cs-CZ" dirty="0" err="1"/>
              <a:t>lollipop</a:t>
            </a:r>
            <a:r>
              <a:rPr lang="cs-CZ" dirty="0" smtClean="0"/>
              <a:t>“, </a:t>
            </a:r>
            <a:r>
              <a:rPr lang="cs-CZ" dirty="0" err="1" smtClean="0"/>
              <a:t>hyalinizace</a:t>
            </a:r>
            <a:r>
              <a:rPr lang="cs-CZ" dirty="0" smtClean="0"/>
              <a:t> stěny </a:t>
            </a:r>
          </a:p>
          <a:p>
            <a:pPr>
              <a:buFontTx/>
              <a:buChar char="-"/>
            </a:pPr>
            <a:r>
              <a:rPr lang="cs-CZ" dirty="0"/>
              <a:t>o</a:t>
            </a:r>
            <a:r>
              <a:rPr lang="cs-CZ" dirty="0" smtClean="0"/>
              <a:t>bstrukce periferních sinů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14629"/>
          <a:stretch/>
        </p:blipFill>
        <p:spPr>
          <a:xfrm>
            <a:off x="1043608" y="0"/>
            <a:ext cx="7380312" cy="68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Klinické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</a:t>
            </a:r>
            <a:r>
              <a:rPr lang="cs-CZ" dirty="0" smtClean="0"/>
              <a:t>ena, 48 let</a:t>
            </a:r>
          </a:p>
          <a:p>
            <a:r>
              <a:rPr lang="cs-CZ" dirty="0"/>
              <a:t>b</a:t>
            </a:r>
            <a:r>
              <a:rPr lang="cs-CZ" dirty="0" smtClean="0"/>
              <a:t>olest v epigastriu</a:t>
            </a:r>
          </a:p>
          <a:p>
            <a:r>
              <a:rPr lang="cs-CZ" dirty="0" smtClean="0"/>
              <a:t>CT, UZ - ložisko v pankreatu, 4 cm</a:t>
            </a:r>
            <a:br>
              <a:rPr lang="cs-CZ" dirty="0" smtClean="0"/>
            </a:br>
            <a:r>
              <a:rPr lang="cs-CZ" dirty="0" smtClean="0"/>
              <a:t>	- solidní, </a:t>
            </a:r>
            <a:r>
              <a:rPr lang="cs-CZ" dirty="0" err="1" smtClean="0"/>
              <a:t>v.s</a:t>
            </a:r>
            <a:r>
              <a:rPr lang="cs-CZ" dirty="0" smtClean="0"/>
              <a:t>. </a:t>
            </a:r>
            <a:r>
              <a:rPr lang="cs-CZ" dirty="0" err="1" smtClean="0"/>
              <a:t>mucinózní</a:t>
            </a:r>
            <a:r>
              <a:rPr lang="cs-CZ" dirty="0" smtClean="0"/>
              <a:t> tu pankreatu</a:t>
            </a:r>
          </a:p>
          <a:p>
            <a:r>
              <a:rPr lang="cs-CZ" dirty="0" smtClean="0"/>
              <a:t>aspirační cytologie, jehlová biopsie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- normální lymfatická uzlina</a:t>
            </a:r>
          </a:p>
          <a:p>
            <a:r>
              <a:rPr lang="cs-CZ" dirty="0"/>
              <a:t>l</a:t>
            </a:r>
            <a:r>
              <a:rPr lang="cs-CZ" dirty="0" smtClean="0"/>
              <a:t>aparoskopická parciální pankreatektomie</a:t>
            </a:r>
            <a:br>
              <a:rPr lang="cs-CZ" dirty="0" smtClean="0"/>
            </a:b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11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hyalinně vaskulární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d</a:t>
            </a:r>
            <a:r>
              <a:rPr lang="cs-CZ" b="1" dirty="0" err="1" smtClean="0"/>
              <a:t>if.dg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smtClean="0"/>
              <a:t>- reaktivní lymfadenopatie</a:t>
            </a:r>
            <a:br>
              <a:rPr lang="cs-CZ" dirty="0" smtClean="0"/>
            </a:br>
            <a:r>
              <a:rPr lang="cs-CZ" dirty="0" smtClean="0"/>
              <a:t>- MCL</a:t>
            </a:r>
            <a:br>
              <a:rPr lang="cs-CZ" dirty="0" smtClean="0"/>
            </a:br>
            <a:r>
              <a:rPr lang="cs-CZ" dirty="0" smtClean="0"/>
              <a:t>- NMZL</a:t>
            </a:r>
            <a:br>
              <a:rPr lang="cs-CZ" dirty="0" smtClean="0"/>
            </a:br>
            <a:r>
              <a:rPr lang="cs-CZ" dirty="0" smtClean="0"/>
              <a:t>- FL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14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</a:t>
            </a:r>
            <a:r>
              <a:rPr lang="cs-CZ" dirty="0" err="1" smtClean="0"/>
              <a:t>plazmocelulární</a:t>
            </a:r>
            <a:r>
              <a:rPr lang="cs-CZ" dirty="0" smtClean="0"/>
              <a:t>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4. dekáda, 1:1 M:Ž</a:t>
            </a:r>
          </a:p>
          <a:p>
            <a:r>
              <a:rPr lang="cs-CZ" dirty="0" smtClean="0"/>
              <a:t>10 -20% lokalizovaných forem,</a:t>
            </a:r>
            <a:br>
              <a:rPr lang="cs-CZ" dirty="0" smtClean="0"/>
            </a:br>
            <a:r>
              <a:rPr lang="cs-CZ" dirty="0" smtClean="0"/>
              <a:t> &gt; 90% systémových forem (HHV 8 a HIV)</a:t>
            </a:r>
          </a:p>
          <a:p>
            <a:r>
              <a:rPr lang="cs-CZ" dirty="0"/>
              <a:t>s</a:t>
            </a:r>
            <a:r>
              <a:rPr lang="cs-CZ" dirty="0" smtClean="0"/>
              <a:t>ystémové projevy</a:t>
            </a:r>
          </a:p>
          <a:p>
            <a:r>
              <a:rPr lang="cs-CZ" dirty="0"/>
              <a:t>v</a:t>
            </a:r>
            <a:r>
              <a:rPr lang="cs-CZ" dirty="0" smtClean="0"/>
              <a:t>elmi špatná prognóza</a:t>
            </a:r>
          </a:p>
          <a:p>
            <a:r>
              <a:rPr lang="cs-CZ" dirty="0" err="1" smtClean="0"/>
              <a:t>Th</a:t>
            </a:r>
            <a:r>
              <a:rPr lang="cs-CZ" dirty="0" smtClean="0"/>
              <a:t>.: náročná, neefektivní</a:t>
            </a:r>
            <a:br>
              <a:rPr lang="cs-CZ" dirty="0" smtClean="0"/>
            </a:br>
            <a:r>
              <a:rPr lang="cs-CZ" dirty="0" err="1"/>
              <a:t>rocilizumab</a:t>
            </a:r>
            <a:r>
              <a:rPr lang="cs-CZ" dirty="0"/>
              <a:t> (anti IL-6), </a:t>
            </a:r>
            <a:r>
              <a:rPr lang="cs-CZ" dirty="0" err="1"/>
              <a:t>rituximab</a:t>
            </a:r>
            <a:r>
              <a:rPr lang="cs-CZ" dirty="0"/>
              <a:t>, RT, CHT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9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</a:t>
            </a:r>
            <a:r>
              <a:rPr lang="cs-CZ" dirty="0" err="1" smtClean="0"/>
              <a:t>plazmocelulární</a:t>
            </a:r>
            <a:r>
              <a:rPr lang="cs-CZ" dirty="0" smtClean="0"/>
              <a:t>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</a:t>
            </a:r>
            <a:r>
              <a:rPr lang="cs-CZ" b="1" dirty="0" smtClean="0"/>
              <a:t>istologie: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polyklonální</a:t>
            </a:r>
            <a:r>
              <a:rPr lang="cs-CZ" dirty="0" smtClean="0"/>
              <a:t> plazmatické buňky </a:t>
            </a:r>
            <a:br>
              <a:rPr lang="cs-CZ" dirty="0" smtClean="0"/>
            </a:br>
            <a:r>
              <a:rPr lang="cs-CZ" dirty="0" smtClean="0"/>
              <a:t>- ZC zmnožená, aktivovaná</a:t>
            </a:r>
            <a:br>
              <a:rPr lang="cs-CZ" dirty="0" smtClean="0"/>
            </a:br>
            <a:r>
              <a:rPr lang="cs-CZ" dirty="0" smtClean="0"/>
              <a:t>- vaskulární proliferace</a:t>
            </a:r>
            <a:br>
              <a:rPr lang="cs-CZ" dirty="0" smtClean="0"/>
            </a:br>
            <a:r>
              <a:rPr lang="cs-CZ" dirty="0" smtClean="0"/>
              <a:t>- volné sinusy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770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9525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87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5536" y="47667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CD 138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3324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CD - </a:t>
            </a:r>
            <a:r>
              <a:rPr lang="cs-CZ" dirty="0" err="1" smtClean="0"/>
              <a:t>plazmocelulární</a:t>
            </a:r>
            <a:r>
              <a:rPr lang="cs-CZ" dirty="0" smtClean="0"/>
              <a:t>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b="1" dirty="0" err="1"/>
              <a:t>d</a:t>
            </a:r>
            <a:r>
              <a:rPr lang="cs-CZ" b="1" dirty="0" err="1" smtClean="0"/>
              <a:t>if.dg</a:t>
            </a:r>
            <a:r>
              <a:rPr lang="cs-CZ" b="1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- LPL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/>
              <a:t>p</a:t>
            </a:r>
            <a:r>
              <a:rPr lang="cs-CZ" dirty="0" err="1" smtClean="0"/>
              <a:t>lazmocytom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autoimunitní choroby – RA</a:t>
            </a:r>
            <a:br>
              <a:rPr lang="cs-CZ" dirty="0" smtClean="0"/>
            </a:br>
            <a:r>
              <a:rPr lang="cs-CZ" dirty="0" smtClean="0"/>
              <a:t>- AITL</a:t>
            </a:r>
          </a:p>
          <a:p>
            <a:pPr>
              <a:buFontTx/>
              <a:buChar char="-"/>
            </a:pPr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783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6300" cy="39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333855"/>
            <a:ext cx="4457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1124744"/>
            <a:ext cx="4608512" cy="2018336"/>
          </a:xfrm>
        </p:spPr>
        <p:txBody>
          <a:bodyPr>
            <a:noAutofit/>
          </a:bodyPr>
          <a:lstStyle/>
          <a:p>
            <a:r>
              <a:rPr lang="cs-CZ" sz="8000" dirty="0" smtClean="0"/>
              <a:t>Děkuji za     </a:t>
            </a:r>
            <a:br>
              <a:rPr lang="cs-CZ" sz="8000" dirty="0" smtClean="0"/>
            </a:br>
            <a:r>
              <a:rPr lang="cs-CZ" sz="8000" dirty="0" smtClean="0"/>
              <a:t>pozornost</a:t>
            </a:r>
            <a:endParaRPr lang="cs-CZ" sz="8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457200" y="4941168"/>
            <a:ext cx="3008313" cy="1184995"/>
          </a:xfrm>
        </p:spPr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photo</a:t>
            </a:r>
            <a:r>
              <a:rPr lang="cs-CZ" sz="4000" dirty="0" smtClean="0"/>
              <a:t> ©AR</a:t>
            </a:r>
            <a:br>
              <a:rPr lang="cs-CZ" sz="4000" dirty="0" smtClean="0"/>
            </a:b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research</a:t>
            </a:r>
            <a:r>
              <a:rPr lang="cs-CZ" sz="2400" dirty="0" smtClean="0"/>
              <a:t> use </a:t>
            </a:r>
            <a:r>
              <a:rPr lang="cs-CZ" sz="2400" dirty="0" err="1" smtClean="0"/>
              <a:t>only</a:t>
            </a:r>
            <a:r>
              <a:rPr lang="cs-CZ" sz="2400" dirty="0" smtClean="0"/>
              <a:t> </a:t>
            </a:r>
            <a:endParaRPr lang="cs-CZ" sz="2400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2" t="9829" r="11112"/>
          <a:stretch/>
        </p:blipFill>
        <p:spPr bwMode="auto">
          <a:xfrm>
            <a:off x="5220072" y="330545"/>
            <a:ext cx="3689568" cy="623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4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" y="19594"/>
            <a:ext cx="9143789" cy="6857842"/>
          </a:xfrm>
        </p:spPr>
      </p:pic>
    </p:spTree>
    <p:extLst>
      <p:ext uri="{BB962C8B-B14F-4D97-AF65-F5344CB8AC3E}">
        <p14:creationId xmlns:p14="http://schemas.microsoft.com/office/powerpoint/2010/main" val="387904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makroskopicky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</a:t>
            </a:r>
            <a:r>
              <a:rPr lang="cs-CZ" dirty="0" err="1" smtClean="0"/>
              <a:t>esekát</a:t>
            </a:r>
            <a:r>
              <a:rPr lang="cs-CZ" dirty="0" smtClean="0"/>
              <a:t> distální části </a:t>
            </a:r>
            <a:r>
              <a:rPr lang="cs-CZ" smtClean="0"/>
              <a:t>pankreatu 60x50x30 </a:t>
            </a:r>
            <a:r>
              <a:rPr lang="cs-CZ" dirty="0" smtClean="0"/>
              <a:t>mm</a:t>
            </a:r>
          </a:p>
          <a:p>
            <a:r>
              <a:rPr lang="cs-CZ" dirty="0" smtClean="0"/>
              <a:t>hladce ohraničené ložisko průměru 40 mm, bez jednoznačné infiltrace do parenchymu, </a:t>
            </a:r>
            <a:br>
              <a:rPr lang="cs-CZ" dirty="0" smtClean="0"/>
            </a:br>
            <a:r>
              <a:rPr lang="cs-CZ" dirty="0" smtClean="0"/>
              <a:t>na řezu solidní, žlutavé</a:t>
            </a:r>
          </a:p>
          <a:p>
            <a:r>
              <a:rPr lang="cs-CZ" dirty="0"/>
              <a:t>v</a:t>
            </a:r>
            <a:r>
              <a:rPr lang="cs-CZ" dirty="0" smtClean="0"/>
              <a:t>lastní parenchym slinivky </a:t>
            </a:r>
            <a:r>
              <a:rPr lang="cs-CZ" dirty="0" err="1" smtClean="0"/>
              <a:t>b.n</a:t>
            </a:r>
            <a:r>
              <a:rPr lang="cs-CZ" dirty="0" smtClean="0"/>
              <a:t>.</a:t>
            </a:r>
          </a:p>
          <a:p>
            <a:r>
              <a:rPr lang="cs-CZ" dirty="0"/>
              <a:t>v</a:t>
            </a:r>
            <a:r>
              <a:rPr lang="cs-CZ" dirty="0" smtClean="0"/>
              <a:t> okolní tukové tkáni 5 LU </a:t>
            </a:r>
            <a:r>
              <a:rPr lang="cs-CZ" dirty="0" err="1" smtClean="0"/>
              <a:t>b.n</a:t>
            </a:r>
            <a:r>
              <a:rPr lang="cs-CZ" dirty="0" smtClean="0"/>
              <a:t>.</a:t>
            </a:r>
          </a:p>
          <a:p>
            <a:r>
              <a:rPr lang="cs-CZ" dirty="0" err="1"/>
              <a:t>k</a:t>
            </a:r>
            <a:r>
              <a:rPr lang="cs-CZ" dirty="0" err="1" smtClean="0"/>
              <a:t>lin.dg</a:t>
            </a:r>
            <a:r>
              <a:rPr lang="cs-CZ" dirty="0" smtClean="0"/>
              <a:t>.: </a:t>
            </a:r>
            <a:r>
              <a:rPr lang="cs-CZ" dirty="0" err="1" smtClean="0"/>
              <a:t>mucinózní</a:t>
            </a:r>
            <a:r>
              <a:rPr lang="cs-CZ" dirty="0" smtClean="0"/>
              <a:t> tumor slinivky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23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6" y="0"/>
            <a:ext cx="9288016" cy="69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1" y="0"/>
            <a:ext cx="9167421" cy="687556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092280" y="33265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/>
              <a:t>CD 23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2781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254</Words>
  <Application>Microsoft Office PowerPoint</Application>
  <PresentationFormat>Předvádění na obrazovce (4:3)</PresentationFormat>
  <Paragraphs>77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systému Office</vt:lpstr>
      <vt:lpstr>Případ č. 463</vt:lpstr>
      <vt:lpstr>Klinické údaje</vt:lpstr>
      <vt:lpstr>Prezentace aplikace PowerPoint</vt:lpstr>
      <vt:lpstr>Prezentace aplikace PowerPoint</vt:lpstr>
      <vt:lpstr>makroskopicky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?</vt:lpstr>
      <vt:lpstr>diagnóza</vt:lpstr>
      <vt:lpstr>Castlemanova choroba</vt:lpstr>
      <vt:lpstr>Castlemanova choroba</vt:lpstr>
      <vt:lpstr>Castlemanova choroba - klinické projevy</vt:lpstr>
      <vt:lpstr>CD - hyalinně vaskulární typ</vt:lpstr>
      <vt:lpstr>CD - hyalinně vaskulární typ</vt:lpstr>
      <vt:lpstr>Prezentace aplikace PowerPoint</vt:lpstr>
      <vt:lpstr>CD - hyalinně vaskulární typ</vt:lpstr>
      <vt:lpstr>Prezentace aplikace PowerPoint</vt:lpstr>
      <vt:lpstr>Prezentace aplikace PowerPoint</vt:lpstr>
      <vt:lpstr>CD - plazmocelulární typ</vt:lpstr>
      <vt:lpstr>CD - plazmocelulární typ</vt:lpstr>
      <vt:lpstr>Prezentace aplikace PowerPoint</vt:lpstr>
      <vt:lpstr>Prezentace aplikace PowerPoint</vt:lpstr>
      <vt:lpstr>Prezentace aplikace PowerPoint</vt:lpstr>
      <vt:lpstr>Prezentace aplikace PowerPoint</vt:lpstr>
      <vt:lpstr>CD - plazmocelulární typ</vt:lpstr>
      <vt:lpstr>Děkuji za     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Admin</cp:lastModifiedBy>
  <cp:revision>38</cp:revision>
  <dcterms:created xsi:type="dcterms:W3CDTF">2013-02-10T15:52:11Z</dcterms:created>
  <dcterms:modified xsi:type="dcterms:W3CDTF">2013-02-15T08:29:46Z</dcterms:modified>
</cp:coreProperties>
</file>